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sldIdLst>
    <p:sldId id="292" r:id="rId5"/>
    <p:sldId id="257" r:id="rId6"/>
    <p:sldId id="258" r:id="rId7"/>
    <p:sldId id="260" r:id="rId8"/>
    <p:sldId id="259" r:id="rId9"/>
    <p:sldId id="261" r:id="rId10"/>
    <p:sldId id="286" r:id="rId11"/>
    <p:sldId id="276" r:id="rId12"/>
    <p:sldId id="287" r:id="rId13"/>
    <p:sldId id="288" r:id="rId14"/>
    <p:sldId id="289" r:id="rId15"/>
    <p:sldId id="277" r:id="rId16"/>
    <p:sldId id="278" r:id="rId17"/>
    <p:sldId id="290" r:id="rId18"/>
    <p:sldId id="291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3F48D-5695-4D65-AF99-D4B22A48ACFA}" v="2" dt="2025-11-09T17:03:43.678"/>
    <p1510:client id="{8F04DC4B-88B7-1945-B522-149F8844EFC9}" v="63" dt="2025-11-11T09:17:04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74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0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7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3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79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48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8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10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4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8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2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11FA-9FB6-48F1-A017-1187563B596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5835C-322E-48FB-BFC4-552A71681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1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653FC-9335-B8FA-250E-C0A4A383E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BCFC-0632-6B84-0FAF-ED48DFDC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79" y="1031331"/>
            <a:ext cx="6766562" cy="1325563"/>
          </a:xfrm>
        </p:spPr>
        <p:txBody>
          <a:bodyPr/>
          <a:lstStyle/>
          <a:p>
            <a:pPr algn="ctr"/>
            <a:r>
              <a:rPr lang="en-GB" dirty="0">
                <a:latin typeface="XCCW Joined 1a"/>
              </a:rPr>
              <a:t>SPAG expectations</a:t>
            </a:r>
            <a:endParaRPr lang="en-GB" b="1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6387-E9F5-6C94-A361-44F5AD72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47" y="3140954"/>
            <a:ext cx="11079480" cy="15054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XCCW Joined 1a"/>
              </a:rPr>
              <a:t>Spelling, punctuation and grammar -</a:t>
            </a:r>
            <a:endParaRPr lang="en-US" dirty="0"/>
          </a:p>
          <a:p>
            <a:pPr marL="0" indent="0">
              <a:buNone/>
            </a:pPr>
            <a:r>
              <a:rPr lang="en-GB" dirty="0">
                <a:latin typeface="XCCW Joined 1a"/>
              </a:rPr>
              <a:t>What does this entail for Y6 SATs?</a:t>
            </a:r>
          </a:p>
        </p:txBody>
      </p:sp>
      <p:pic>
        <p:nvPicPr>
          <p:cNvPr id="1028" name="Picture 4" descr="Image result for clipart talking">
            <a:extLst>
              <a:ext uri="{FF2B5EF4-FFF2-40B4-BE49-F238E27FC236}">
                <a16:creationId xmlns:a16="http://schemas.microsoft.com/office/drawing/2014/main" id="{FD415CDA-8E27-A1E1-5954-8E230352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" y="397101"/>
            <a:ext cx="21050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70" t="19531" r="29619" b="14843"/>
          <a:stretch/>
        </p:blipFill>
        <p:spPr>
          <a:xfrm>
            <a:off x="1200150" y="514350"/>
            <a:ext cx="9303506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68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7305" y="457199"/>
            <a:ext cx="111653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Task </a:t>
            </a:r>
            <a:r>
              <a:rPr lang="en-GB" sz="2800" b="1" u="sng" dirty="0">
                <a:latin typeface="XCCW Joined 1a" panose="03050602040000000000" pitchFamily="66" charset="0"/>
              </a:rPr>
              <a:t>: Co-ordinating conjunctions</a:t>
            </a:r>
          </a:p>
          <a:p>
            <a:endParaRPr lang="en-GB" sz="2800" dirty="0">
              <a:latin typeface="XCCW Joined 1a" panose="03050602040000000000" pitchFamily="66" charset="0"/>
            </a:endParaRPr>
          </a:p>
          <a:p>
            <a:endParaRPr lang="en-GB" sz="2800" dirty="0">
              <a:latin typeface="XCCW Joined 1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15" t="35950" r="30717" b="23771"/>
          <a:stretch/>
        </p:blipFill>
        <p:spPr>
          <a:xfrm>
            <a:off x="1078053" y="1180474"/>
            <a:ext cx="10003809" cy="53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6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3769" y="1367999"/>
            <a:ext cx="11069052" cy="796925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6884" y="3059133"/>
            <a:ext cx="11518232" cy="214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 dirty="0">
                <a:latin typeface="XCCW Joined 1a" panose="03050602040000000000" pitchFamily="66" charset="0"/>
              </a:rPr>
              <a:t>(</a:t>
            </a:r>
            <a:r>
              <a:rPr lang="en-GB" altLang="en-US" sz="2600" i="1" dirty="0">
                <a:latin typeface="XCCW Joined 1a" panose="03050602040000000000" pitchFamily="66" charset="0"/>
              </a:rPr>
              <a:t>e.g. when</a:t>
            </a:r>
            <a:r>
              <a:rPr lang="en-GB" altLang="en-US" sz="2600" dirty="0">
                <a:latin typeface="XCCW Joined 1a" panose="03050602040000000000" pitchFamily="66" charset="0"/>
              </a:rPr>
              <a:t>) introduce a subordinate clause.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en-GB" altLang="en-US" sz="2600" dirty="0">
              <a:latin typeface="XCCW Joined 1a" panose="03050602040000000000" pitchFamily="66" charset="0"/>
            </a:endParaRPr>
          </a:p>
          <a:p>
            <a:pPr algn="ctr" eaLnBrk="1" hangingPunct="1"/>
            <a:r>
              <a:rPr lang="en-GB" altLang="en-US" sz="2600" dirty="0">
                <a:latin typeface="XCCW Joined 1a" panose="03050602040000000000" pitchFamily="66" charset="0"/>
              </a:rPr>
              <a:t> You can remember some of the most useful subordinating conjunctions by using the acronym ‘AWHITEBUS’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430" y="841485"/>
            <a:ext cx="11027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4000" dirty="0">
              <a:latin typeface="XCCW Joined 1a" panose="03050602040000000000" pitchFamily="66" charset="0"/>
            </a:endParaRPr>
          </a:p>
          <a:p>
            <a:pPr algn="ctr"/>
            <a:r>
              <a:rPr lang="en-GB" altLang="en-US" sz="4000" dirty="0">
                <a:latin typeface="XCCW Joined 1a" panose="03050602040000000000" pitchFamily="66" charset="0"/>
              </a:rPr>
              <a:t> </a:t>
            </a:r>
            <a:r>
              <a:rPr lang="en-GB" altLang="en-US" sz="4000" b="1" dirty="0">
                <a:latin typeface="XCCW Joined 1a" panose="03050602040000000000" pitchFamily="66" charset="0"/>
              </a:rPr>
              <a:t>subordinating conjunctions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913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050102" y="2936734"/>
            <a:ext cx="8077200" cy="492125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050102" y="855522"/>
            <a:ext cx="8077200" cy="706437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21527" y="926958"/>
            <a:ext cx="8147050" cy="579438"/>
          </a:xfrm>
        </p:spPr>
        <p:txBody>
          <a:bodyPr rtlCol="0"/>
          <a:lstStyle/>
          <a:p>
            <a:pPr algn="ctr">
              <a:defRPr/>
            </a:pPr>
            <a:r>
              <a:rPr lang="en-GB" sz="2400" dirty="0">
                <a:latin typeface="XCCW Joined 1a" panose="03050602040000000000" pitchFamily="66" charset="0"/>
              </a:rPr>
              <a:t>So, how do we use subordinating conjunctions?</a:t>
            </a:r>
          </a:p>
        </p:txBody>
      </p:sp>
      <p:sp>
        <p:nvSpPr>
          <p:cNvPr id="34" name="Title 20"/>
          <p:cNvSpPr txBox="1">
            <a:spLocks/>
          </p:cNvSpPr>
          <p:nvPr/>
        </p:nvSpPr>
        <p:spPr>
          <a:xfrm>
            <a:off x="1433015" y="1649271"/>
            <a:ext cx="9348715" cy="114300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800" b="0" dirty="0">
                <a:latin typeface="XCCW Joined 1a" panose="03050602040000000000" pitchFamily="66" charset="0"/>
              </a:rPr>
              <a:t>Subordinating conjunctions are the first words within a subordinate clause. Subordinate clauses do not make sense on their own.</a:t>
            </a:r>
          </a:p>
        </p:txBody>
      </p:sp>
      <p:sp>
        <p:nvSpPr>
          <p:cNvPr id="35" name="Title 20"/>
          <p:cNvSpPr>
            <a:spLocks/>
          </p:cNvSpPr>
          <p:nvPr/>
        </p:nvSpPr>
        <p:spPr bwMode="auto">
          <a:xfrm>
            <a:off x="2002477" y="2992297"/>
            <a:ext cx="8159750" cy="376237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>
                <a:solidFill>
                  <a:srgbClr val="1C1C1C"/>
                </a:solidFill>
                <a:latin typeface="Twinkl SemiBold" pitchFamily="2" charset="0"/>
              </a:rPr>
              <a:t>Subordinate clauses will always have a subject and verb within them, e.g.</a:t>
            </a:r>
          </a:p>
        </p:txBody>
      </p:sp>
      <p:sp>
        <p:nvSpPr>
          <p:cNvPr id="37" name="Title 20"/>
          <p:cNvSpPr txBox="1">
            <a:spLocks/>
          </p:cNvSpPr>
          <p:nvPr/>
        </p:nvSpPr>
        <p:spPr>
          <a:xfrm>
            <a:off x="2266002" y="3370121"/>
            <a:ext cx="3816350" cy="114300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600" b="0" dirty="0">
                <a:latin typeface="+mn-lt"/>
              </a:rPr>
              <a:t>after she smiled</a:t>
            </a:r>
          </a:p>
        </p:txBody>
      </p:sp>
      <p:sp>
        <p:nvSpPr>
          <p:cNvPr id="38" name="Title 20"/>
          <p:cNvSpPr txBox="1">
            <a:spLocks/>
          </p:cNvSpPr>
          <p:nvPr/>
        </p:nvSpPr>
        <p:spPr>
          <a:xfrm>
            <a:off x="6091877" y="3676508"/>
            <a:ext cx="3816350" cy="5270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600" b="0" dirty="0">
                <a:latin typeface="+mn-lt"/>
              </a:rPr>
              <a:t>after Christmas</a:t>
            </a:r>
          </a:p>
        </p:txBody>
      </p:sp>
      <p:sp>
        <p:nvSpPr>
          <p:cNvPr id="39" name="Title 20"/>
          <p:cNvSpPr txBox="1">
            <a:spLocks/>
          </p:cNvSpPr>
          <p:nvPr/>
        </p:nvSpPr>
        <p:spPr>
          <a:xfrm>
            <a:off x="2261240" y="5333859"/>
            <a:ext cx="3816350" cy="39052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800" dirty="0">
                <a:latin typeface="+mn-lt"/>
              </a:rPr>
              <a:t>is a subordinate clause</a:t>
            </a:r>
          </a:p>
        </p:txBody>
      </p:sp>
      <p:sp>
        <p:nvSpPr>
          <p:cNvPr id="40" name="Title 20"/>
          <p:cNvSpPr txBox="1">
            <a:spLocks/>
          </p:cNvSpPr>
          <p:nvPr/>
        </p:nvSpPr>
        <p:spPr>
          <a:xfrm>
            <a:off x="6085527" y="5333859"/>
            <a:ext cx="3816350" cy="39052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800">
                <a:latin typeface="+mn-lt"/>
              </a:rPr>
              <a:t>is not a </a:t>
            </a:r>
            <a:r>
              <a:rPr lang="en-GB" sz="1800" dirty="0">
                <a:latin typeface="+mn-lt"/>
              </a:rPr>
              <a:t>subordinate clause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701227" y="4194033"/>
            <a:ext cx="1271588" cy="915988"/>
            <a:chOff x="3191250" y="4699717"/>
            <a:chExt cx="1271297" cy="915101"/>
          </a:xfrm>
        </p:grpSpPr>
        <p:sp>
          <p:nvSpPr>
            <p:cNvPr id="43" name="Title 20"/>
            <p:cNvSpPr txBox="1">
              <a:spLocks/>
            </p:cNvSpPr>
            <p:nvPr/>
          </p:nvSpPr>
          <p:spPr>
            <a:xfrm>
              <a:off x="3191250" y="5123170"/>
              <a:ext cx="1271297" cy="49164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lIns="252000" tIns="252000" rIns="252000" bIns="252000" anchor="ctr" anchorCtr="1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1800" b="0" dirty="0">
                  <a:latin typeface="+mn-lt"/>
                </a:rPr>
                <a:t>verb</a:t>
              </a:r>
            </a:p>
          </p:txBody>
        </p:sp>
        <p:sp>
          <p:nvSpPr>
            <p:cNvPr id="2" name="Down Arrow 1"/>
            <p:cNvSpPr/>
            <p:nvPr/>
          </p:nvSpPr>
          <p:spPr>
            <a:xfrm rot="10800000">
              <a:off x="3716593" y="4699717"/>
              <a:ext cx="269813" cy="428210"/>
            </a:xfrm>
            <a:prstGeom prst="down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97927" y="4189271"/>
            <a:ext cx="1271588" cy="920750"/>
            <a:chOff x="2187558" y="4694727"/>
            <a:chExt cx="1271297" cy="920091"/>
          </a:xfrm>
        </p:grpSpPr>
        <p:sp>
          <p:nvSpPr>
            <p:cNvPr id="42" name="Title 20"/>
            <p:cNvSpPr txBox="1">
              <a:spLocks/>
            </p:cNvSpPr>
            <p:nvPr/>
          </p:nvSpPr>
          <p:spPr>
            <a:xfrm>
              <a:off x="2187558" y="5123045"/>
              <a:ext cx="1271297" cy="491773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lIns="252000" tIns="252000" rIns="252000" bIns="252000" anchor="ctr" anchorCtr="1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1800" b="0" dirty="0">
                  <a:latin typeface="+mn-lt"/>
                </a:rPr>
                <a:t>subject</a:t>
              </a:r>
            </a:p>
          </p:txBody>
        </p:sp>
        <p:sp>
          <p:nvSpPr>
            <p:cNvPr id="44" name="Down Arrow 43"/>
            <p:cNvSpPr/>
            <p:nvPr/>
          </p:nvSpPr>
          <p:spPr>
            <a:xfrm rot="8732127">
              <a:off x="2539902" y="4694727"/>
              <a:ext cx="269813" cy="483840"/>
            </a:xfrm>
            <a:prstGeom prst="down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69141" y="4194033"/>
            <a:ext cx="1978025" cy="1023938"/>
            <a:chOff x="459128" y="4699717"/>
            <a:chExt cx="1976947" cy="1022677"/>
          </a:xfrm>
        </p:grpSpPr>
        <p:sp>
          <p:nvSpPr>
            <p:cNvPr id="41" name="Title 20"/>
            <p:cNvSpPr txBox="1">
              <a:spLocks/>
            </p:cNvSpPr>
            <p:nvPr/>
          </p:nvSpPr>
          <p:spPr>
            <a:xfrm>
              <a:off x="459128" y="5230875"/>
              <a:ext cx="1976947" cy="491519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lIns="252000" tIns="252000" rIns="252000" bIns="252000" anchor="ctr" anchorCtr="1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1800" b="0" dirty="0">
                  <a:latin typeface="+mn-lt"/>
                </a:rPr>
                <a:t>subordinating conjunction</a:t>
              </a:r>
            </a:p>
          </p:txBody>
        </p:sp>
        <p:sp>
          <p:nvSpPr>
            <p:cNvPr id="45" name="Down Arrow 44"/>
            <p:cNvSpPr/>
            <p:nvPr/>
          </p:nvSpPr>
          <p:spPr>
            <a:xfrm rot="10800000">
              <a:off x="1438081" y="4699717"/>
              <a:ext cx="268142" cy="428097"/>
            </a:xfrm>
            <a:prstGeom prst="down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85528" y="4195621"/>
            <a:ext cx="3813175" cy="971550"/>
            <a:chOff x="4574919" y="4701272"/>
            <a:chExt cx="3813431" cy="970584"/>
          </a:xfrm>
        </p:grpSpPr>
        <p:sp>
          <p:nvSpPr>
            <p:cNvPr id="55" name="Title 20"/>
            <p:cNvSpPr txBox="1">
              <a:spLocks/>
            </p:cNvSpPr>
            <p:nvPr/>
          </p:nvSpPr>
          <p:spPr>
            <a:xfrm>
              <a:off x="4574919" y="5280133"/>
              <a:ext cx="3813431" cy="391723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lIns="252000" tIns="252000" rIns="252000" bIns="252000" anchor="ctr" anchorCtr="1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1800" b="0" dirty="0">
                  <a:latin typeface="+mn-lt"/>
                </a:rPr>
                <a:t>Here ‘after’ is being </a:t>
              </a:r>
              <a:br>
                <a:rPr lang="en-GB" sz="1800" b="0" dirty="0">
                  <a:latin typeface="+mn-lt"/>
                </a:rPr>
              </a:br>
              <a:r>
                <a:rPr lang="en-GB" sz="1800" b="0" dirty="0">
                  <a:latin typeface="+mn-lt"/>
                </a:rPr>
                <a:t>used as a preposition.</a:t>
              </a:r>
            </a:p>
          </p:txBody>
        </p:sp>
        <p:sp>
          <p:nvSpPr>
            <p:cNvPr id="56" name="Down Arrow 55"/>
            <p:cNvSpPr/>
            <p:nvPr/>
          </p:nvSpPr>
          <p:spPr>
            <a:xfrm rot="10800000">
              <a:off x="5575111" y="4701272"/>
              <a:ext cx="269893" cy="421855"/>
            </a:xfrm>
            <a:prstGeom prst="down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91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143"/>
            <a:ext cx="12192000" cy="57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9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083" t="16736" r="37701" b="69696"/>
          <a:stretch/>
        </p:blipFill>
        <p:spPr>
          <a:xfrm>
            <a:off x="201945" y="1474785"/>
            <a:ext cx="5894055" cy="1717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266" t="28926" r="37550" b="52943"/>
          <a:stretch/>
        </p:blipFill>
        <p:spPr>
          <a:xfrm>
            <a:off x="201945" y="3192379"/>
            <a:ext cx="5924883" cy="231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288" t="45868" r="37528" b="21899"/>
          <a:stretch/>
        </p:blipFill>
        <p:spPr>
          <a:xfrm>
            <a:off x="6096000" y="1474784"/>
            <a:ext cx="5810739" cy="40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8753" t="69001" r="36349" b="15218"/>
          <a:stretch/>
        </p:blipFill>
        <p:spPr bwMode="auto">
          <a:xfrm>
            <a:off x="125679" y="0"/>
            <a:ext cx="5894070" cy="1499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7944" t="27676" r="37723" b="50660"/>
          <a:stretch/>
        </p:blipFill>
        <p:spPr bwMode="auto">
          <a:xfrm>
            <a:off x="5872565" y="1257187"/>
            <a:ext cx="5850890" cy="2076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8217" t="60536" r="33078" b="19350"/>
          <a:stretch/>
        </p:blipFill>
        <p:spPr bwMode="auto">
          <a:xfrm>
            <a:off x="0" y="3333637"/>
            <a:ext cx="6232525" cy="1821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26669" t="40852" r="34743" b="30352"/>
          <a:stretch/>
        </p:blipFill>
        <p:spPr bwMode="auto">
          <a:xfrm>
            <a:off x="5635392" y="3890318"/>
            <a:ext cx="6325235" cy="2654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984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79" y="1031331"/>
            <a:ext cx="6766562" cy="1325563"/>
          </a:xfrm>
        </p:spPr>
        <p:txBody>
          <a:bodyPr/>
          <a:lstStyle/>
          <a:p>
            <a:pPr algn="ctr"/>
            <a:r>
              <a:rPr lang="en-GB" dirty="0">
                <a:latin typeface="XCCW Joined 1a" panose="03050602040000000000" pitchFamily="66" charset="0"/>
              </a:rPr>
              <a:t>What do we know about </a:t>
            </a:r>
            <a:r>
              <a:rPr lang="en-GB" b="1" dirty="0">
                <a:latin typeface="XCCW Joined 1a" panose="03050602040000000000" pitchFamily="66" charset="0"/>
              </a:rPr>
              <a:t>adverbials?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47" y="3140954"/>
            <a:ext cx="11079480" cy="150540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XCCW Joined 1a" panose="03050602040000000000" pitchFamily="66" charset="0"/>
              </a:rPr>
              <a:t>- an adverbial is a word or phrase functioning as part of a clause and typically expressing </a:t>
            </a:r>
            <a:r>
              <a:rPr lang="en-GB" b="1" dirty="0">
                <a:latin typeface="XCCW Joined 1a" panose="03050602040000000000" pitchFamily="66" charset="0"/>
              </a:rPr>
              <a:t>time</a:t>
            </a:r>
            <a:r>
              <a:rPr lang="en-GB" dirty="0">
                <a:latin typeface="XCCW Joined 1a" panose="03050602040000000000" pitchFamily="66" charset="0"/>
              </a:rPr>
              <a:t>, </a:t>
            </a:r>
            <a:r>
              <a:rPr lang="en-GB" b="1" dirty="0">
                <a:latin typeface="XCCW Joined 1a" panose="03050602040000000000" pitchFamily="66" charset="0"/>
              </a:rPr>
              <a:t>place</a:t>
            </a:r>
            <a:r>
              <a:rPr lang="en-GB" dirty="0">
                <a:latin typeface="XCCW Joined 1a" panose="03050602040000000000" pitchFamily="66" charset="0"/>
              </a:rPr>
              <a:t> or </a:t>
            </a:r>
            <a:r>
              <a:rPr lang="en-GB" b="1" dirty="0">
                <a:latin typeface="XCCW Joined 1a" panose="03050602040000000000" pitchFamily="66" charset="0"/>
              </a:rPr>
              <a:t>manner</a:t>
            </a:r>
          </a:p>
        </p:txBody>
      </p:sp>
      <p:pic>
        <p:nvPicPr>
          <p:cNvPr id="1028" name="Picture 4" descr="Image result for clipart tal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" y="397101"/>
            <a:ext cx="21050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325" y="109717"/>
            <a:ext cx="7628710" cy="1325563"/>
          </a:xfrm>
        </p:spPr>
        <p:txBody>
          <a:bodyPr/>
          <a:lstStyle/>
          <a:p>
            <a:pPr algn="ctr"/>
            <a:r>
              <a:rPr lang="en-GB" dirty="0">
                <a:latin typeface="XCCW Joined 1a" panose="03050602040000000000" pitchFamily="66" charset="0"/>
              </a:rPr>
              <a:t>Adverbs of </a:t>
            </a:r>
            <a:r>
              <a:rPr lang="en-GB" b="1" dirty="0">
                <a:latin typeface="XCCW Joined 1a" panose="03050602040000000000" pitchFamily="66" charset="0"/>
              </a:rPr>
              <a:t>manner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28" y="1342299"/>
            <a:ext cx="8869681" cy="15054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latin typeface="XCCW Joined 1a" panose="03050602040000000000" pitchFamily="66" charset="0"/>
              </a:rPr>
              <a:t>Adverbs of manner</a:t>
            </a:r>
            <a:r>
              <a:rPr lang="en-GB" dirty="0">
                <a:latin typeface="XCCW Joined 1a" panose="03050602040000000000" pitchFamily="66" charset="0"/>
              </a:rPr>
              <a:t> are used to tell us the way or how something is done. An </a:t>
            </a:r>
            <a:r>
              <a:rPr lang="en-GB" b="1" dirty="0">
                <a:latin typeface="XCCW Joined 1a" panose="03050602040000000000" pitchFamily="66" charset="0"/>
              </a:rPr>
              <a:t>adverb of manner </a:t>
            </a: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</a:rPr>
              <a:t>usually modifies a verb.</a:t>
            </a:r>
          </a:p>
          <a:p>
            <a:pPr marL="0" indent="0"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351" y="3310437"/>
            <a:ext cx="11102340" cy="217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latin typeface="XCCW Joined 1a" panose="03050602040000000000" pitchFamily="66" charset="0"/>
              </a:rPr>
              <a:t>The lawyer started to shout</a:t>
            </a:r>
            <a:r>
              <a:rPr lang="en-GB" dirty="0">
                <a:latin typeface="XCCW Joined 1a" panose="03050602040000000000" pitchFamily="66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latin typeface="XCCW Joined 1a" panose="03050602040000000000" pitchFamily="66" charset="0"/>
              </a:rPr>
              <a:t>The lawyer started to shout </a:t>
            </a:r>
            <a:r>
              <a:rPr lang="en-GB" dirty="0">
                <a:latin typeface="XCCW Joined 1a" panose="03050602040000000000" pitchFamily="66" charset="0"/>
              </a:rPr>
              <a:t>______________________.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2052" name="Picture 4" descr="Image result for shou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" y="371202"/>
            <a:ext cx="1905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1350" y="5383077"/>
            <a:ext cx="11644449" cy="217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7030A0"/>
                </a:solidFill>
                <a:latin typeface="XCCW Joined 1a" panose="03050602040000000000" pitchFamily="66" charset="0"/>
              </a:rPr>
              <a:t>uncontrollably    enthusiastically   demonically      maniacally     passionately   competitively     furiously    hilariously   incomprehensibly </a:t>
            </a:r>
            <a:endParaRPr lang="en-GB" dirty="0">
              <a:solidFill>
                <a:srgbClr val="7030A0"/>
              </a:solidFill>
              <a:latin typeface="XCCW Joined 1a" panose="03050602040000000000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857" y="250872"/>
            <a:ext cx="7628710" cy="1325563"/>
          </a:xfrm>
        </p:spPr>
        <p:txBody>
          <a:bodyPr/>
          <a:lstStyle/>
          <a:p>
            <a:pPr algn="ctr"/>
            <a:r>
              <a:rPr lang="en-GB" dirty="0">
                <a:latin typeface="XCCW Joined 1a" panose="03050602040000000000" pitchFamily="66" charset="0"/>
              </a:rPr>
              <a:t>Adverbials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399" y="1308402"/>
            <a:ext cx="8474779" cy="2142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latin typeface="XCCW Joined 1a" panose="03050602040000000000" pitchFamily="66" charset="0"/>
              </a:rPr>
              <a:t>Adverbials of time</a:t>
            </a:r>
            <a:r>
              <a:rPr lang="en-GB" dirty="0">
                <a:latin typeface="XCCW Joined 1a" panose="03050602040000000000" pitchFamily="66" charset="0"/>
              </a:rPr>
              <a:t> express the frequency of an action. </a:t>
            </a:r>
            <a:r>
              <a:rPr lang="en-GB" b="1" dirty="0">
                <a:latin typeface="XCCW Joined 1a" panose="03050602040000000000" pitchFamily="66" charset="0"/>
              </a:rPr>
              <a:t>Adverbials of time</a:t>
            </a:r>
            <a:r>
              <a:rPr lang="en-GB" dirty="0">
                <a:latin typeface="XCCW Joined 1a" panose="03050602040000000000" pitchFamily="66" charset="0"/>
              </a:rPr>
              <a:t> are usually placed </a:t>
            </a: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</a:rPr>
              <a:t>before</a:t>
            </a:r>
            <a:r>
              <a:rPr lang="en-GB" dirty="0">
                <a:solidFill>
                  <a:srgbClr val="FF0000"/>
                </a:solidFill>
                <a:latin typeface="XCCW Joined 1a" panose="03050602040000000000" pitchFamily="66" charset="0"/>
              </a:rPr>
              <a:t> </a:t>
            </a:r>
            <a:r>
              <a:rPr lang="en-GB" dirty="0">
                <a:latin typeface="XCCW Joined 1a" panose="03050602040000000000" pitchFamily="66" charset="0"/>
              </a:rPr>
              <a:t>the </a:t>
            </a: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</a:rPr>
              <a:t>main verb or clause that they modify.</a:t>
            </a:r>
          </a:p>
          <a:p>
            <a:pPr marL="0" indent="0">
              <a:buNone/>
            </a:pP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9147" y="3384605"/>
            <a:ext cx="11102340" cy="1697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latin typeface="XCCW Joined 1a" panose="03050602040000000000" pitchFamily="66" charset="0"/>
              </a:rPr>
              <a:t>We baked an impressive cake</a:t>
            </a:r>
            <a:r>
              <a:rPr lang="en-GB" dirty="0">
                <a:latin typeface="XCCW Joined 1a" panose="03050602040000000000" pitchFamily="66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XCCW Joined 1a" panose="03050602040000000000" pitchFamily="66" charset="0"/>
              </a:rPr>
              <a:t>___________________________ we baked an impressive cake</a:t>
            </a:r>
            <a:r>
              <a:rPr lang="en-GB" dirty="0">
                <a:latin typeface="XCCW Joined 1a" panose="03050602040000000000" pitchFamily="66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657288" y="5274581"/>
            <a:ext cx="13275211" cy="217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  <a:latin typeface="XCCW Joined 1a" panose="03050602040000000000" pitchFamily="66" charset="0"/>
              </a:rPr>
              <a:t>yesterday      last week/month/year    today  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  <a:latin typeface="XCCW Joined 1a" panose="03050602040000000000" pitchFamily="66" charset="0"/>
              </a:rPr>
              <a:t>last Saturday   next Friday     tomorrow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7030A0"/>
                </a:solidFill>
                <a:latin typeface="XCCW Joined 1a" panose="03050602040000000000" pitchFamily="66" charset="0"/>
              </a:rPr>
              <a:t>next week/month/year     this morning      last night </a:t>
            </a:r>
            <a:endParaRPr lang="en-GB" dirty="0">
              <a:latin typeface="XCCW Joined 1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5122" name="Picture 2" descr="Image result for chocolate c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2" y="429605"/>
            <a:ext cx="2384095" cy="13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857" y="250872"/>
            <a:ext cx="7628710" cy="1325563"/>
          </a:xfrm>
        </p:spPr>
        <p:txBody>
          <a:bodyPr/>
          <a:lstStyle/>
          <a:p>
            <a:pPr algn="ctr"/>
            <a:r>
              <a:rPr lang="en-GB" dirty="0">
                <a:latin typeface="XCCW Joined 1a" panose="03050602040000000000" pitchFamily="66" charset="0"/>
              </a:rPr>
              <a:t>Adverbials of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857" y="1351303"/>
            <a:ext cx="8474779" cy="2142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XCCW Joined 1a" panose="03050602040000000000" pitchFamily="66" charset="0"/>
              </a:rPr>
              <a:t>Adverbials of place</a:t>
            </a:r>
            <a:r>
              <a:rPr lang="en-GB" dirty="0">
                <a:latin typeface="XCCW Joined 1a" panose="03050602040000000000" pitchFamily="66" charset="0"/>
              </a:rPr>
              <a:t> tell us where something happens. </a:t>
            </a:r>
            <a:r>
              <a:rPr lang="en-GB" b="1" dirty="0">
                <a:latin typeface="XCCW Joined 1a" panose="03050602040000000000" pitchFamily="66" charset="0"/>
              </a:rPr>
              <a:t>Adverbials of place</a:t>
            </a:r>
            <a:r>
              <a:rPr lang="en-GB" dirty="0">
                <a:latin typeface="XCCW Joined 1a" panose="03050602040000000000" pitchFamily="66" charset="0"/>
              </a:rPr>
              <a:t> are usually placed after the </a:t>
            </a: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</a:rPr>
              <a:t>main verb </a:t>
            </a:r>
            <a:r>
              <a:rPr lang="en-GB" dirty="0">
                <a:latin typeface="XCCW Joined 1a" panose="03050602040000000000" pitchFamily="66" charset="0"/>
              </a:rPr>
              <a:t>or after </a:t>
            </a: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</a:rPr>
              <a:t>the clause that they modify.</a:t>
            </a:r>
          </a:p>
          <a:p>
            <a:pPr marL="0" indent="0">
              <a:buNone/>
            </a:pP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19" y="3465769"/>
            <a:ext cx="11102340" cy="1697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latin typeface="XCCW Joined 1a" panose="03050602040000000000" pitchFamily="66" charset="0"/>
              </a:rPr>
              <a:t>A Ferrari was accelerating</a:t>
            </a:r>
            <a:r>
              <a:rPr lang="en-GB" dirty="0">
                <a:latin typeface="XCCW Joined 1a" panose="03050602040000000000" pitchFamily="66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XCCW Joined 1a" panose="03050602040000000000" pitchFamily="66" charset="0"/>
              </a:rPr>
              <a:t>A Ferrari was accelerating </a:t>
            </a:r>
            <a:r>
              <a:rPr lang="en-GB" dirty="0">
                <a:latin typeface="XCCW Joined 1a" panose="03050602040000000000" pitchFamily="66" charset="0"/>
              </a:rPr>
              <a:t>__________________.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4098" name="Picture 2" descr="Image result for ferra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" y="355850"/>
            <a:ext cx="2541638" cy="15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1351" y="5383077"/>
            <a:ext cx="11102340" cy="217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7030A0"/>
                </a:solidFill>
                <a:latin typeface="XCCW Joined 1a" panose="03050602040000000000" pitchFamily="66" charset="0"/>
              </a:rPr>
              <a:t>nearby    outside   over there  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7030A0"/>
                </a:solidFill>
                <a:latin typeface="XCCW Joined 1a" panose="03050602040000000000" pitchFamily="66" charset="0"/>
              </a:rPr>
              <a:t>everywhere   behind us   downstairs   below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7030A0"/>
                </a:solidFill>
                <a:latin typeface="XCCW Joined 1a" panose="03050602040000000000" pitchFamily="66" charset="0"/>
              </a:rPr>
              <a:t>upstairs    elsewhere   ahead   beyond</a:t>
            </a:r>
            <a:endParaRPr lang="en-GB" dirty="0">
              <a:latin typeface="XCCW Joined 1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3" y="787886"/>
            <a:ext cx="11039302" cy="247782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  <a:sym typeface="Wingdings" panose="05000000000000000000" pitchFamily="2" charset="2"/>
              </a:rPr>
              <a:t>Challenge - </a:t>
            </a:r>
            <a:br>
              <a:rPr lang="en-GB" dirty="0">
                <a:solidFill>
                  <a:srgbClr val="0070C0"/>
                </a:solidFill>
                <a:latin typeface="XCCW Joined 1a" panose="03050602040000000000" pitchFamily="66" charset="0"/>
              </a:rPr>
            </a:b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</a:rPr>
              <a:t>Give an example of an ‘</a:t>
            </a:r>
            <a:r>
              <a:rPr lang="en-GB" dirty="0" err="1">
                <a:solidFill>
                  <a:srgbClr val="0070C0"/>
                </a:solidFill>
                <a:latin typeface="XCCW Joined 1a" panose="03050602040000000000" pitchFamily="66" charset="0"/>
              </a:rPr>
              <a:t>ly</a:t>
            </a:r>
            <a:r>
              <a:rPr lang="en-GB" dirty="0">
                <a:solidFill>
                  <a:srgbClr val="0070C0"/>
                </a:solidFill>
                <a:latin typeface="XCCW Joined 1a" panose="03050602040000000000" pitchFamily="66" charset="0"/>
              </a:rPr>
              <a:t>’ word which is an adjective rather than an adverb of manner </a:t>
            </a:r>
            <a:br>
              <a:rPr lang="en-GB" dirty="0">
                <a:solidFill>
                  <a:srgbClr val="FF0000"/>
                </a:solidFill>
                <a:latin typeface="XCCW Joined 1a" panose="03050602040000000000" pitchFamily="66" charset="0"/>
              </a:rPr>
            </a:br>
            <a:endParaRPr lang="en-GB" b="1" dirty="0">
              <a:solidFill>
                <a:srgbClr val="FF0000"/>
              </a:solidFill>
              <a:latin typeface="XCCW Joined 1a" panose="03050602040000000000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8160" y="3265714"/>
            <a:ext cx="11039302" cy="247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7030A0"/>
                </a:solidFill>
                <a:latin typeface="XCCW Joined 1a" panose="03050602040000000000" pitchFamily="66" charset="0"/>
                <a:sym typeface="Wingdings" panose="05000000000000000000" pitchFamily="2" charset="2"/>
              </a:rPr>
              <a:t>lovely    lonely    motherly </a:t>
            </a:r>
          </a:p>
          <a:p>
            <a:pPr algn="ctr"/>
            <a:r>
              <a:rPr lang="en-GB" dirty="0">
                <a:solidFill>
                  <a:srgbClr val="7030A0"/>
                </a:solidFill>
                <a:latin typeface="XCCW Joined 1a" panose="03050602040000000000" pitchFamily="66" charset="0"/>
                <a:sym typeface="Wingdings" panose="05000000000000000000" pitchFamily="2" charset="2"/>
              </a:rPr>
              <a:t>friendly    neighbourly    kindly </a:t>
            </a:r>
            <a:br>
              <a:rPr lang="en-GB" dirty="0">
                <a:solidFill>
                  <a:srgbClr val="7030A0"/>
                </a:solidFill>
                <a:latin typeface="XCCW Joined 1a" panose="03050602040000000000" pitchFamily="66" charset="0"/>
              </a:rPr>
            </a:br>
            <a:endParaRPr lang="en-GB" b="1" dirty="0">
              <a:solidFill>
                <a:srgbClr val="7030A0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5383-A315-4A54-87E3-0FD16155F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82" y="1568449"/>
            <a:ext cx="11184834" cy="2387600"/>
          </a:xfrm>
        </p:spPr>
        <p:txBody>
          <a:bodyPr>
            <a:normAutofit/>
          </a:bodyPr>
          <a:lstStyle/>
          <a:p>
            <a:r>
              <a:rPr lang="en-GB" dirty="0"/>
              <a:t>Billy’s legs turned to jelly.</a:t>
            </a:r>
            <a:br>
              <a:rPr lang="en-GB" dirty="0"/>
            </a:br>
            <a:r>
              <a:rPr lang="en-GB" dirty="0"/>
              <a:t>He was petrified of the witch.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A5E0B-A9A3-4B42-BE41-60B38CAFD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095751"/>
            <a:ext cx="11184834" cy="2049945"/>
          </a:xfrm>
        </p:spPr>
        <p:txBody>
          <a:bodyPr>
            <a:normAutofit fontScale="92500"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How could you join these two sentences to make one long sentence? </a:t>
            </a:r>
          </a:p>
          <a:p>
            <a:r>
              <a:rPr lang="en-GB" sz="3200" dirty="0">
                <a:solidFill>
                  <a:srgbClr val="002060"/>
                </a:solidFill>
              </a:rPr>
              <a:t>Which word would be most suitable to join these together?</a:t>
            </a:r>
          </a:p>
          <a:p>
            <a:r>
              <a:rPr lang="en-GB" dirty="0">
                <a:solidFill>
                  <a:srgbClr val="0070C0"/>
                </a:solidFill>
              </a:rPr>
              <a:t>Challenge – How could you rearrange the words in this new sentence so that it begins in a different way? Would you need to add or change any punctuation and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E9975-3B12-497B-9A93-BC43C99C5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43" y="406944"/>
            <a:ext cx="2494514" cy="15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1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71687" y="385012"/>
            <a:ext cx="8067675" cy="924762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516" y="2578623"/>
            <a:ext cx="11069052" cy="1101204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194191" y="484861"/>
            <a:ext cx="7632700" cy="63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dirty="0">
                <a:latin typeface="XCCW Joined 1a" panose="03050602040000000000" pitchFamily="66" charset="0"/>
              </a:rPr>
              <a:t>What is a conjunction?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81452" y="1499094"/>
            <a:ext cx="10448144" cy="10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800" dirty="0">
                <a:solidFill>
                  <a:srgbClr val="002060"/>
                </a:solidFill>
                <a:latin typeface="XCCW Joined 1a" panose="03050602040000000000" pitchFamily="66" charset="0"/>
              </a:rPr>
              <a:t>A conjunction is like the </a:t>
            </a:r>
            <a:r>
              <a:rPr lang="en-GB" altLang="en-US" sz="2800">
                <a:solidFill>
                  <a:srgbClr val="002060"/>
                </a:solidFill>
                <a:latin typeface="XCCW Joined 1a" panose="03050602040000000000" pitchFamily="66" charset="0"/>
              </a:rPr>
              <a:t>glue that links </a:t>
            </a:r>
            <a:r>
              <a:rPr lang="en-GB" altLang="en-US" sz="2800" dirty="0">
                <a:solidFill>
                  <a:srgbClr val="002060"/>
                </a:solidFill>
                <a:latin typeface="XCCW Joined 1a" panose="03050602040000000000" pitchFamily="66" charset="0"/>
              </a:rPr>
              <a:t>two or more words, phrases or clauses together.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531186" y="2625272"/>
            <a:ext cx="9354218" cy="11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dirty="0">
                <a:latin typeface="XCCW Joined 1a" panose="03050602040000000000" pitchFamily="66" charset="0"/>
              </a:rPr>
              <a:t>There are </a:t>
            </a:r>
            <a:r>
              <a:rPr lang="en-GB" altLang="en-US" sz="3200" b="1" dirty="0">
                <a:latin typeface="XCCW Joined 1a" panose="03050602040000000000" pitchFamily="66" charset="0"/>
              </a:rPr>
              <a:t>two</a:t>
            </a:r>
            <a:r>
              <a:rPr lang="en-GB" altLang="en-US" sz="3200" dirty="0">
                <a:latin typeface="XCCW Joined 1a" panose="03050602040000000000" pitchFamily="66" charset="0"/>
              </a:rPr>
              <a:t> main types of conjunctions we use within sentences</a:t>
            </a:r>
            <a:r>
              <a:rPr lang="en-GB" altLang="en-US" dirty="0">
                <a:latin typeface="XCCW Joined 1a" panose="03050602040000000000" pitchFamily="66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9179" y="3908425"/>
            <a:ext cx="11518232" cy="13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GB" altLang="en-US" sz="4000" b="1" dirty="0">
                <a:solidFill>
                  <a:srgbClr val="002060"/>
                </a:solidFill>
                <a:latin typeface="XCCW Joined 1a" panose="03050602040000000000" pitchFamily="66" charset="0"/>
              </a:rPr>
              <a:t> co-ordinating conjunctions</a:t>
            </a:r>
            <a:endParaRPr lang="en-GB" altLang="en-US" sz="40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GB" altLang="en-US" sz="4000" dirty="0">
                <a:solidFill>
                  <a:srgbClr val="002060"/>
                </a:solidFill>
                <a:latin typeface="XCCW Joined 1a" panose="03050602040000000000" pitchFamily="66" charset="0"/>
              </a:rPr>
              <a:t> </a:t>
            </a:r>
            <a:r>
              <a:rPr lang="en-GB" altLang="en-US" sz="4000" b="1" dirty="0">
                <a:solidFill>
                  <a:srgbClr val="002060"/>
                </a:solidFill>
                <a:latin typeface="XCCW Joined 1a" panose="03050602040000000000" pitchFamily="66" charset="0"/>
              </a:rPr>
              <a:t>subordinating conjunctions</a:t>
            </a:r>
            <a:endParaRPr lang="en-GB" altLang="en-US" sz="2800" dirty="0">
              <a:solidFill>
                <a:srgbClr val="002060"/>
              </a:solidFill>
              <a:latin typeface="XCCW Joined 1a" panose="03050602040000000000" pitchFamily="66" charset="0"/>
            </a:endParaRPr>
          </a:p>
        </p:txBody>
      </p:sp>
      <p:pic>
        <p:nvPicPr>
          <p:cNvPr id="10" name="Picture 2" descr="http://t3.gstatic.com/images?q=tbn:ANd9GcRTHi3aJSz55g5VGrCFU02XqgIX7M_bsUsGp6vg-hfN0vQdNCrI4XCMEW1U">
            <a:extLst>
              <a:ext uri="{FF2B5EF4-FFF2-40B4-BE49-F238E27FC236}">
                <a16:creationId xmlns:a16="http://schemas.microsoft.com/office/drawing/2014/main" id="{EA1A8890-AAC5-4130-9C17-0FAFE1BC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902" y="5150962"/>
            <a:ext cx="1036185" cy="10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3.gstatic.com/images?q=tbn:ANd9GcRTHi3aJSz55g5VGrCFU02XqgIX7M_bsUsGp6vg-hfN0vQdNCrI4XCMEW1U">
            <a:extLst>
              <a:ext uri="{FF2B5EF4-FFF2-40B4-BE49-F238E27FC236}">
                <a16:creationId xmlns:a16="http://schemas.microsoft.com/office/drawing/2014/main" id="{B4389C26-9915-455F-8C1D-8CAC65C3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71" y="5166505"/>
            <a:ext cx="1138154" cy="11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3769" y="1313408"/>
            <a:ext cx="11069052" cy="796925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3769" y="2953082"/>
            <a:ext cx="10844462" cy="31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GB" altLang="en-US" sz="3200" dirty="0">
                <a:latin typeface="XCCW Joined 1a" panose="03050602040000000000" pitchFamily="66" charset="0"/>
              </a:rPr>
              <a:t>(</a:t>
            </a:r>
            <a:r>
              <a:rPr lang="en-GB" altLang="en-US" sz="3200" i="1" dirty="0">
                <a:latin typeface="XCCW Joined 1a" panose="03050602040000000000" pitchFamily="66" charset="0"/>
              </a:rPr>
              <a:t>e.g. and</a:t>
            </a:r>
            <a:r>
              <a:rPr lang="en-GB" altLang="en-US" sz="3200" dirty="0">
                <a:latin typeface="XCCW Joined 1a" panose="03050602040000000000" pitchFamily="66" charset="0"/>
              </a:rPr>
              <a:t>) link two main clauses together as an equal pair to create a compound sentence. 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en-GB" altLang="en-US" sz="3200" dirty="0">
              <a:latin typeface="XCCW Joined 1a" panose="03050602040000000000" pitchFamily="66" charset="0"/>
            </a:endParaRP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GB" altLang="en-US" sz="3200" dirty="0">
                <a:latin typeface="XCCW Joined 1a" panose="03050602040000000000" pitchFamily="66" charset="0"/>
              </a:rPr>
              <a:t>We usually remember these words using the acronym ‘FANBOYS’.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en-GB" altLang="en-US" sz="3200" dirty="0">
              <a:latin typeface="XCCW Joined 1a" panose="03050602040000000000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035" y="1313408"/>
            <a:ext cx="9042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000" b="1" dirty="0">
                <a:latin typeface="XCCW Joined 1a" panose="03050602040000000000" pitchFamily="66" charset="0"/>
              </a:rPr>
              <a:t> co-ordinating conjunctions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86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78B67FBD16548BFA96F1A4F0424D9" ma:contentTypeVersion="20" ma:contentTypeDescription="Create a new document." ma:contentTypeScope="" ma:versionID="6e37a9e1418df9c8957e32a4435df263">
  <xsd:schema xmlns:xsd="http://www.w3.org/2001/XMLSchema" xmlns:xs="http://www.w3.org/2001/XMLSchema" xmlns:p="http://schemas.microsoft.com/office/2006/metadata/properties" xmlns:ns2="10265577-d3ac-4f51-89e7-59c9e85535f1" xmlns:ns3="0374c427-b7f2-44eb-81c7-02bb7c1e0bfd" targetNamespace="http://schemas.microsoft.com/office/2006/metadata/properties" ma:root="true" ma:fieldsID="1a8850f0611f4ddb8140a030fd3b34bb" ns2:_="" ns3:_="">
    <xsd:import namespace="10265577-d3ac-4f51-89e7-59c9e85535f1"/>
    <xsd:import namespace="0374c427-b7f2-44eb-81c7-02bb7c1e0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65577-d3ac-4f51-89e7-59c9e8553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e4474-d5ba-4942-baaa-80d702590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4c427-b7f2-44eb-81c7-02bb7c1e0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c2d2d2-727f-43b7-b935-70e2d29cbb39}" ma:internalName="TaxCatchAll" ma:showField="CatchAllData" ma:web="0374c427-b7f2-44eb-81c7-02bb7c1e0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74c427-b7f2-44eb-81c7-02bb7c1e0bfd" xsi:nil="true"/>
    <lcf76f155ced4ddcb4097134ff3c332f xmlns="10265577-d3ac-4f51-89e7-59c9e85535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052B35-36ED-44DF-8DEA-43EB57132DE1}"/>
</file>

<file path=customXml/itemProps2.xml><?xml version="1.0" encoding="utf-8"?>
<ds:datastoreItem xmlns:ds="http://schemas.openxmlformats.org/officeDocument/2006/customXml" ds:itemID="{6A205DE5-C497-415A-B6E1-C9DCAB727C0F}">
  <ds:schemaRefs>
    <ds:schemaRef ds:uri="http://schemas.microsoft.com/office/2006/documentManagement/types"/>
    <ds:schemaRef ds:uri="http://purl.org/dc/elements/1.1/"/>
    <ds:schemaRef ds:uri="10265577-d3ac-4f51-89e7-59c9e85535f1"/>
    <ds:schemaRef ds:uri="http://www.w3.org/XML/1998/namespace"/>
    <ds:schemaRef ds:uri="0374c427-b7f2-44eb-81c7-02bb7c1e0bf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23E8BD-B58A-491F-A81C-69C888C30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178</TotalTime>
  <Words>487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2013 - 2022 Theme</vt:lpstr>
      <vt:lpstr>SPAG expectations</vt:lpstr>
      <vt:lpstr>What do we know about adverbials?</vt:lpstr>
      <vt:lpstr>Adverbs of manner</vt:lpstr>
      <vt:lpstr>Adverbials of time</vt:lpstr>
      <vt:lpstr>Adverbials of place</vt:lpstr>
      <vt:lpstr>Challenge -  Give an example of an ‘ly’ word which is an adjective rather than an adverb of manner  </vt:lpstr>
      <vt:lpstr>Billy’s legs turned to jelly. He was petrified of the witch.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how do we use subordinating conjunctions?</vt:lpstr>
      <vt:lpstr>PowerPoint Presentation</vt:lpstr>
      <vt:lpstr>PowerPoint Presentation</vt:lpstr>
      <vt:lpstr>PowerPoint Presentation</vt:lpstr>
    </vt:vector>
  </TitlesOfParts>
  <Company>Walkwood CoE Midlde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- To identify how different types of adverbials can add cohesion</dc:title>
  <dc:creator>Mary Johnson</dc:creator>
  <cp:lastModifiedBy>Mrs M Johnson</cp:lastModifiedBy>
  <cp:revision>32</cp:revision>
  <dcterms:created xsi:type="dcterms:W3CDTF">2017-11-22T21:06:44Z</dcterms:created>
  <dcterms:modified xsi:type="dcterms:W3CDTF">2025-11-11T12:05:41Z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0x0101004ED78B67FBD16548BFA96F1A4F0424D9</vt:lpwstr>
  </property>
  <property fmtid="{D5CDD505-2E9C-101B-9397-08002B2CF9AE}" pid="3" name="Order">
    <vt:r8>385800</vt:r8>
  </property>
  <property fmtid="{D5CDD505-2E9C-101B-9397-08002B2CF9AE}" pid="4" name="MediaServiceImageTags">
    <vt:lpwstr/>
  </property>
</Properties>
</file>